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57" r:id="rId4"/>
    <p:sldId id="258" r:id="rId5"/>
    <p:sldId id="260" r:id="rId6"/>
    <p:sldId id="261" r:id="rId7"/>
    <p:sldId id="259" r:id="rId8"/>
    <p:sldId id="264" r:id="rId9"/>
    <p:sldId id="262" r:id="rId10"/>
    <p:sldId id="266" r:id="rId11"/>
    <p:sldId id="267" r:id="rId12"/>
    <p:sldId id="265" r:id="rId13"/>
    <p:sldId id="268" r:id="rId14"/>
    <p:sldId id="269" r:id="rId15"/>
    <p:sldId id="270" r:id="rId16"/>
    <p:sldId id="273" r:id="rId17"/>
    <p:sldId id="272" r:id="rId18"/>
    <p:sldId id="271" r:id="rId19"/>
    <p:sldId id="274" r:id="rId20"/>
    <p:sldId id="275" r:id="rId21"/>
    <p:sldId id="277" r:id="rId2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an Wittische" initials="JW" lastIdx="1" clrIdx="0">
    <p:extLst>
      <p:ext uri="{19B8F6BF-5375-455C-9EA6-DF929625EA0E}">
        <p15:presenceInfo xmlns:p15="http://schemas.microsoft.com/office/powerpoint/2012/main" userId="Julian Wittisch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3" autoAdjust="0"/>
    <p:restoredTop sz="94660"/>
  </p:normalViewPr>
  <p:slideViewPr>
    <p:cSldViewPr snapToGrid="0">
      <p:cViewPr varScale="1">
        <p:scale>
          <a:sx n="79" d="100"/>
          <a:sy n="79" d="100"/>
        </p:scale>
        <p:origin x="180" y="7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L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LU"/>
          </a:p>
        </p:txBody>
      </p:sp>
      <p:sp>
        <p:nvSpPr>
          <p:cNvPr id="4" name="Date Placeholder 3"/>
          <p:cNvSpPr>
            <a:spLocks noGrp="1"/>
          </p:cNvSpPr>
          <p:nvPr>
            <p:ph type="dt" sz="half" idx="10"/>
          </p:nvPr>
        </p:nvSpPr>
        <p:spPr/>
        <p:txBody>
          <a:bodyPr/>
          <a:lstStyle/>
          <a:p>
            <a:fld id="{2F0BF537-F47A-4C77-95B7-4634BF023006}" type="datetimeFigureOut">
              <a:rPr lang="de-LU" smtClean="0"/>
              <a:t>24.03.2022</a:t>
            </a:fld>
            <a:endParaRPr lang="de-LU"/>
          </a:p>
        </p:txBody>
      </p:sp>
      <p:sp>
        <p:nvSpPr>
          <p:cNvPr id="5" name="Footer Placeholder 4"/>
          <p:cNvSpPr>
            <a:spLocks noGrp="1"/>
          </p:cNvSpPr>
          <p:nvPr>
            <p:ph type="ftr" sz="quarter" idx="11"/>
          </p:nvPr>
        </p:nvSpPr>
        <p:spPr/>
        <p:txBody>
          <a:bodyPr/>
          <a:lstStyle/>
          <a:p>
            <a:endParaRPr lang="de-LU"/>
          </a:p>
        </p:txBody>
      </p:sp>
      <p:sp>
        <p:nvSpPr>
          <p:cNvPr id="6" name="Slide Number Placeholder 5"/>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3954633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L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LU"/>
          </a:p>
        </p:txBody>
      </p:sp>
      <p:sp>
        <p:nvSpPr>
          <p:cNvPr id="4" name="Date Placeholder 3"/>
          <p:cNvSpPr>
            <a:spLocks noGrp="1"/>
          </p:cNvSpPr>
          <p:nvPr>
            <p:ph type="dt" sz="half" idx="10"/>
          </p:nvPr>
        </p:nvSpPr>
        <p:spPr/>
        <p:txBody>
          <a:bodyPr/>
          <a:lstStyle/>
          <a:p>
            <a:fld id="{2F0BF537-F47A-4C77-95B7-4634BF023006}" type="datetimeFigureOut">
              <a:rPr lang="de-LU" smtClean="0"/>
              <a:t>24.03.2022</a:t>
            </a:fld>
            <a:endParaRPr lang="de-LU"/>
          </a:p>
        </p:txBody>
      </p:sp>
      <p:sp>
        <p:nvSpPr>
          <p:cNvPr id="5" name="Footer Placeholder 4"/>
          <p:cNvSpPr>
            <a:spLocks noGrp="1"/>
          </p:cNvSpPr>
          <p:nvPr>
            <p:ph type="ftr" sz="quarter" idx="11"/>
          </p:nvPr>
        </p:nvSpPr>
        <p:spPr/>
        <p:txBody>
          <a:bodyPr/>
          <a:lstStyle/>
          <a:p>
            <a:endParaRPr lang="de-LU"/>
          </a:p>
        </p:txBody>
      </p:sp>
      <p:sp>
        <p:nvSpPr>
          <p:cNvPr id="6" name="Slide Number Placeholder 5"/>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2961529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L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LU"/>
          </a:p>
        </p:txBody>
      </p:sp>
      <p:sp>
        <p:nvSpPr>
          <p:cNvPr id="4" name="Date Placeholder 3"/>
          <p:cNvSpPr>
            <a:spLocks noGrp="1"/>
          </p:cNvSpPr>
          <p:nvPr>
            <p:ph type="dt" sz="half" idx="10"/>
          </p:nvPr>
        </p:nvSpPr>
        <p:spPr/>
        <p:txBody>
          <a:bodyPr/>
          <a:lstStyle/>
          <a:p>
            <a:fld id="{2F0BF537-F47A-4C77-95B7-4634BF023006}" type="datetimeFigureOut">
              <a:rPr lang="de-LU" smtClean="0"/>
              <a:t>24.03.2022</a:t>
            </a:fld>
            <a:endParaRPr lang="de-LU"/>
          </a:p>
        </p:txBody>
      </p:sp>
      <p:sp>
        <p:nvSpPr>
          <p:cNvPr id="5" name="Footer Placeholder 4"/>
          <p:cNvSpPr>
            <a:spLocks noGrp="1"/>
          </p:cNvSpPr>
          <p:nvPr>
            <p:ph type="ftr" sz="quarter" idx="11"/>
          </p:nvPr>
        </p:nvSpPr>
        <p:spPr/>
        <p:txBody>
          <a:bodyPr/>
          <a:lstStyle/>
          <a:p>
            <a:endParaRPr lang="de-LU"/>
          </a:p>
        </p:txBody>
      </p:sp>
      <p:sp>
        <p:nvSpPr>
          <p:cNvPr id="6" name="Slide Number Placeholder 5"/>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2282917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L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LU"/>
          </a:p>
        </p:txBody>
      </p:sp>
      <p:sp>
        <p:nvSpPr>
          <p:cNvPr id="4" name="Date Placeholder 3"/>
          <p:cNvSpPr>
            <a:spLocks noGrp="1"/>
          </p:cNvSpPr>
          <p:nvPr>
            <p:ph type="dt" sz="half" idx="10"/>
          </p:nvPr>
        </p:nvSpPr>
        <p:spPr/>
        <p:txBody>
          <a:bodyPr/>
          <a:lstStyle/>
          <a:p>
            <a:fld id="{2F0BF537-F47A-4C77-95B7-4634BF023006}" type="datetimeFigureOut">
              <a:rPr lang="de-LU" smtClean="0"/>
              <a:t>24.03.2022</a:t>
            </a:fld>
            <a:endParaRPr lang="de-LU"/>
          </a:p>
        </p:txBody>
      </p:sp>
      <p:sp>
        <p:nvSpPr>
          <p:cNvPr id="5" name="Footer Placeholder 4"/>
          <p:cNvSpPr>
            <a:spLocks noGrp="1"/>
          </p:cNvSpPr>
          <p:nvPr>
            <p:ph type="ftr" sz="quarter" idx="11"/>
          </p:nvPr>
        </p:nvSpPr>
        <p:spPr/>
        <p:txBody>
          <a:bodyPr/>
          <a:lstStyle/>
          <a:p>
            <a:endParaRPr lang="de-LU"/>
          </a:p>
        </p:txBody>
      </p:sp>
      <p:sp>
        <p:nvSpPr>
          <p:cNvPr id="6" name="Slide Number Placeholder 5"/>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3806641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L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0BF537-F47A-4C77-95B7-4634BF023006}" type="datetimeFigureOut">
              <a:rPr lang="de-LU" smtClean="0"/>
              <a:t>24.03.2022</a:t>
            </a:fld>
            <a:endParaRPr lang="de-LU"/>
          </a:p>
        </p:txBody>
      </p:sp>
      <p:sp>
        <p:nvSpPr>
          <p:cNvPr id="5" name="Footer Placeholder 4"/>
          <p:cNvSpPr>
            <a:spLocks noGrp="1"/>
          </p:cNvSpPr>
          <p:nvPr>
            <p:ph type="ftr" sz="quarter" idx="11"/>
          </p:nvPr>
        </p:nvSpPr>
        <p:spPr/>
        <p:txBody>
          <a:bodyPr/>
          <a:lstStyle/>
          <a:p>
            <a:endParaRPr lang="de-LU"/>
          </a:p>
        </p:txBody>
      </p:sp>
      <p:sp>
        <p:nvSpPr>
          <p:cNvPr id="6" name="Slide Number Placeholder 5"/>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2475033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L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L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LU"/>
          </a:p>
        </p:txBody>
      </p:sp>
      <p:sp>
        <p:nvSpPr>
          <p:cNvPr id="5" name="Date Placeholder 4"/>
          <p:cNvSpPr>
            <a:spLocks noGrp="1"/>
          </p:cNvSpPr>
          <p:nvPr>
            <p:ph type="dt" sz="half" idx="10"/>
          </p:nvPr>
        </p:nvSpPr>
        <p:spPr/>
        <p:txBody>
          <a:bodyPr/>
          <a:lstStyle/>
          <a:p>
            <a:fld id="{2F0BF537-F47A-4C77-95B7-4634BF023006}" type="datetimeFigureOut">
              <a:rPr lang="de-LU" smtClean="0"/>
              <a:t>24.03.2022</a:t>
            </a:fld>
            <a:endParaRPr lang="de-LU"/>
          </a:p>
        </p:txBody>
      </p:sp>
      <p:sp>
        <p:nvSpPr>
          <p:cNvPr id="6" name="Footer Placeholder 5"/>
          <p:cNvSpPr>
            <a:spLocks noGrp="1"/>
          </p:cNvSpPr>
          <p:nvPr>
            <p:ph type="ftr" sz="quarter" idx="11"/>
          </p:nvPr>
        </p:nvSpPr>
        <p:spPr/>
        <p:txBody>
          <a:bodyPr/>
          <a:lstStyle/>
          <a:p>
            <a:endParaRPr lang="de-LU"/>
          </a:p>
        </p:txBody>
      </p:sp>
      <p:sp>
        <p:nvSpPr>
          <p:cNvPr id="7" name="Slide Number Placeholder 6"/>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2300403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L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L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LU"/>
          </a:p>
        </p:txBody>
      </p:sp>
      <p:sp>
        <p:nvSpPr>
          <p:cNvPr id="7" name="Date Placeholder 6"/>
          <p:cNvSpPr>
            <a:spLocks noGrp="1"/>
          </p:cNvSpPr>
          <p:nvPr>
            <p:ph type="dt" sz="half" idx="10"/>
          </p:nvPr>
        </p:nvSpPr>
        <p:spPr/>
        <p:txBody>
          <a:bodyPr/>
          <a:lstStyle/>
          <a:p>
            <a:fld id="{2F0BF537-F47A-4C77-95B7-4634BF023006}" type="datetimeFigureOut">
              <a:rPr lang="de-LU" smtClean="0"/>
              <a:t>24.03.2022</a:t>
            </a:fld>
            <a:endParaRPr lang="de-LU"/>
          </a:p>
        </p:txBody>
      </p:sp>
      <p:sp>
        <p:nvSpPr>
          <p:cNvPr id="8" name="Footer Placeholder 7"/>
          <p:cNvSpPr>
            <a:spLocks noGrp="1"/>
          </p:cNvSpPr>
          <p:nvPr>
            <p:ph type="ftr" sz="quarter" idx="11"/>
          </p:nvPr>
        </p:nvSpPr>
        <p:spPr/>
        <p:txBody>
          <a:bodyPr/>
          <a:lstStyle/>
          <a:p>
            <a:endParaRPr lang="de-LU"/>
          </a:p>
        </p:txBody>
      </p:sp>
      <p:sp>
        <p:nvSpPr>
          <p:cNvPr id="9" name="Slide Number Placeholder 8"/>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290210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LU"/>
          </a:p>
        </p:txBody>
      </p:sp>
      <p:sp>
        <p:nvSpPr>
          <p:cNvPr id="3" name="Date Placeholder 2"/>
          <p:cNvSpPr>
            <a:spLocks noGrp="1"/>
          </p:cNvSpPr>
          <p:nvPr>
            <p:ph type="dt" sz="half" idx="10"/>
          </p:nvPr>
        </p:nvSpPr>
        <p:spPr/>
        <p:txBody>
          <a:bodyPr/>
          <a:lstStyle/>
          <a:p>
            <a:fld id="{2F0BF537-F47A-4C77-95B7-4634BF023006}" type="datetimeFigureOut">
              <a:rPr lang="de-LU" smtClean="0"/>
              <a:t>24.03.2022</a:t>
            </a:fld>
            <a:endParaRPr lang="de-LU"/>
          </a:p>
        </p:txBody>
      </p:sp>
      <p:sp>
        <p:nvSpPr>
          <p:cNvPr id="4" name="Footer Placeholder 3"/>
          <p:cNvSpPr>
            <a:spLocks noGrp="1"/>
          </p:cNvSpPr>
          <p:nvPr>
            <p:ph type="ftr" sz="quarter" idx="11"/>
          </p:nvPr>
        </p:nvSpPr>
        <p:spPr/>
        <p:txBody>
          <a:bodyPr/>
          <a:lstStyle/>
          <a:p>
            <a:endParaRPr lang="de-LU"/>
          </a:p>
        </p:txBody>
      </p:sp>
      <p:sp>
        <p:nvSpPr>
          <p:cNvPr id="5" name="Slide Number Placeholder 4"/>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793669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0BF537-F47A-4C77-95B7-4634BF023006}" type="datetimeFigureOut">
              <a:rPr lang="de-LU" smtClean="0"/>
              <a:t>24.03.2022</a:t>
            </a:fld>
            <a:endParaRPr lang="de-LU"/>
          </a:p>
        </p:txBody>
      </p:sp>
      <p:sp>
        <p:nvSpPr>
          <p:cNvPr id="3" name="Footer Placeholder 2"/>
          <p:cNvSpPr>
            <a:spLocks noGrp="1"/>
          </p:cNvSpPr>
          <p:nvPr>
            <p:ph type="ftr" sz="quarter" idx="11"/>
          </p:nvPr>
        </p:nvSpPr>
        <p:spPr/>
        <p:txBody>
          <a:bodyPr/>
          <a:lstStyle/>
          <a:p>
            <a:endParaRPr lang="de-LU"/>
          </a:p>
        </p:txBody>
      </p:sp>
      <p:sp>
        <p:nvSpPr>
          <p:cNvPr id="4" name="Slide Number Placeholder 3"/>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899024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L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L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0BF537-F47A-4C77-95B7-4634BF023006}" type="datetimeFigureOut">
              <a:rPr lang="de-LU" smtClean="0"/>
              <a:t>24.03.2022</a:t>
            </a:fld>
            <a:endParaRPr lang="de-LU"/>
          </a:p>
        </p:txBody>
      </p:sp>
      <p:sp>
        <p:nvSpPr>
          <p:cNvPr id="6" name="Footer Placeholder 5"/>
          <p:cNvSpPr>
            <a:spLocks noGrp="1"/>
          </p:cNvSpPr>
          <p:nvPr>
            <p:ph type="ftr" sz="quarter" idx="11"/>
          </p:nvPr>
        </p:nvSpPr>
        <p:spPr/>
        <p:txBody>
          <a:bodyPr/>
          <a:lstStyle/>
          <a:p>
            <a:endParaRPr lang="de-LU"/>
          </a:p>
        </p:txBody>
      </p:sp>
      <p:sp>
        <p:nvSpPr>
          <p:cNvPr id="7" name="Slide Number Placeholder 6"/>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1809103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L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L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0BF537-F47A-4C77-95B7-4634BF023006}" type="datetimeFigureOut">
              <a:rPr lang="de-LU" smtClean="0"/>
              <a:t>24.03.2022</a:t>
            </a:fld>
            <a:endParaRPr lang="de-LU"/>
          </a:p>
        </p:txBody>
      </p:sp>
      <p:sp>
        <p:nvSpPr>
          <p:cNvPr id="6" name="Footer Placeholder 5"/>
          <p:cNvSpPr>
            <a:spLocks noGrp="1"/>
          </p:cNvSpPr>
          <p:nvPr>
            <p:ph type="ftr" sz="quarter" idx="11"/>
          </p:nvPr>
        </p:nvSpPr>
        <p:spPr/>
        <p:txBody>
          <a:bodyPr/>
          <a:lstStyle/>
          <a:p>
            <a:endParaRPr lang="de-LU"/>
          </a:p>
        </p:txBody>
      </p:sp>
      <p:sp>
        <p:nvSpPr>
          <p:cNvPr id="7" name="Slide Number Placeholder 6"/>
          <p:cNvSpPr>
            <a:spLocks noGrp="1"/>
          </p:cNvSpPr>
          <p:nvPr>
            <p:ph type="sldNum" sz="quarter" idx="12"/>
          </p:nvPr>
        </p:nvSpPr>
        <p:spPr/>
        <p:txBody>
          <a:bodyPr/>
          <a:lstStyle/>
          <a:p>
            <a:fld id="{EC021398-B85D-46EB-A3C9-3C150502A749}" type="slidenum">
              <a:rPr lang="de-LU" smtClean="0"/>
              <a:t>‹#›</a:t>
            </a:fld>
            <a:endParaRPr lang="de-LU"/>
          </a:p>
        </p:txBody>
      </p:sp>
    </p:spTree>
    <p:extLst>
      <p:ext uri="{BB962C8B-B14F-4D97-AF65-F5344CB8AC3E}">
        <p14:creationId xmlns:p14="http://schemas.microsoft.com/office/powerpoint/2010/main" val="2557749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L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L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0BF537-F47A-4C77-95B7-4634BF023006}" type="datetimeFigureOut">
              <a:rPr lang="de-LU" smtClean="0"/>
              <a:t>24.03.2022</a:t>
            </a:fld>
            <a:endParaRPr lang="de-L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L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021398-B85D-46EB-A3C9-3C150502A749}" type="slidenum">
              <a:rPr lang="de-LU" smtClean="0"/>
              <a:t>‹#›</a:t>
            </a:fld>
            <a:endParaRPr lang="de-LU"/>
          </a:p>
        </p:txBody>
      </p:sp>
    </p:spTree>
    <p:extLst>
      <p:ext uri="{BB962C8B-B14F-4D97-AF65-F5344CB8AC3E}">
        <p14:creationId xmlns:p14="http://schemas.microsoft.com/office/powerpoint/2010/main" val="1952107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lickr.com/photos/63075200@N07/collections/72157631518508520"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1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rtoon of Man with Net Catching a Butterfly Stock Vector - Illustration of  drawn, entomology: 1216397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2426" y="-79513"/>
            <a:ext cx="7620000" cy="71342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467139"/>
            <a:ext cx="7480849" cy="2387600"/>
          </a:xfrm>
        </p:spPr>
        <p:txBody>
          <a:bodyPr/>
          <a:lstStyle/>
          <a:p>
            <a:r>
              <a:rPr lang="en-US" dirty="0"/>
              <a:t>FIELD PREP 2022</a:t>
            </a:r>
            <a:endParaRPr lang="de-LU" dirty="0"/>
          </a:p>
        </p:txBody>
      </p:sp>
      <p:sp>
        <p:nvSpPr>
          <p:cNvPr id="3" name="Subtitle 2"/>
          <p:cNvSpPr>
            <a:spLocks noGrp="1"/>
          </p:cNvSpPr>
          <p:nvPr>
            <p:ph type="subTitle" idx="1"/>
          </p:nvPr>
        </p:nvSpPr>
        <p:spPr>
          <a:xfrm>
            <a:off x="0" y="4824550"/>
            <a:ext cx="9144000" cy="1938199"/>
          </a:xfrm>
        </p:spPr>
        <p:txBody>
          <a:bodyPr>
            <a:normAutofit lnSpcReduction="10000"/>
          </a:bodyPr>
          <a:lstStyle/>
          <a:p>
            <a:r>
              <a:rPr lang="en-US" dirty="0"/>
              <a:t>Julian Wittische – Alain Frantz 2022</a:t>
            </a:r>
          </a:p>
          <a:p>
            <a:pPr algn="l"/>
            <a:endParaRPr lang="en-US" dirty="0"/>
          </a:p>
          <a:p>
            <a:pPr algn="l"/>
            <a:endParaRPr lang="en-US" dirty="0"/>
          </a:p>
          <a:p>
            <a:pPr algn="l"/>
            <a:r>
              <a:rPr lang="en-US" sz="1800" dirty="0"/>
              <a:t>All photos are from Steven Falk </a:t>
            </a:r>
            <a:r>
              <a:rPr lang="en-US" sz="1800" dirty="0">
                <a:hlinkClick r:id="rId3"/>
              </a:rPr>
              <a:t>https://www.flickr.com/photos/63075200@N07/collections/72157631518508520</a:t>
            </a:r>
            <a:endParaRPr lang="en-US" sz="1800" dirty="0"/>
          </a:p>
          <a:p>
            <a:pPr algn="l"/>
            <a:endParaRPr lang="de-LU" sz="1800" dirty="0"/>
          </a:p>
        </p:txBody>
      </p:sp>
    </p:spTree>
    <p:extLst>
      <p:ext uri="{BB962C8B-B14F-4D97-AF65-F5344CB8AC3E}">
        <p14:creationId xmlns:p14="http://schemas.microsoft.com/office/powerpoint/2010/main" val="1708608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Osmia – Summary</a:t>
            </a:r>
            <a:endParaRPr lang="de-LU" dirty="0"/>
          </a:p>
        </p:txBody>
      </p:sp>
      <p:sp>
        <p:nvSpPr>
          <p:cNvPr id="3" name="Content Placeholder 2"/>
          <p:cNvSpPr>
            <a:spLocks noGrp="1"/>
          </p:cNvSpPr>
          <p:nvPr>
            <p:ph idx="1"/>
          </p:nvPr>
        </p:nvSpPr>
        <p:spPr>
          <a:xfrm>
            <a:off x="838200" y="1597024"/>
            <a:ext cx="10770704" cy="4876117"/>
          </a:xfrm>
        </p:spPr>
        <p:txBody>
          <a:bodyPr/>
          <a:lstStyle/>
          <a:p>
            <a:pPr marL="0" indent="0">
              <a:buNone/>
            </a:pPr>
            <a:r>
              <a:rPr lang="en-US" dirty="0"/>
              <a:t>Males VS Females:</a:t>
            </a:r>
          </a:p>
          <a:p>
            <a:pPr lvl="1"/>
            <a:r>
              <a:rPr lang="en-US" dirty="0"/>
              <a:t>Females have horns and black faces whereas males have light-colored facial hairs for O. </a:t>
            </a:r>
            <a:r>
              <a:rPr lang="en-US" dirty="0" err="1"/>
              <a:t>bicornis</a:t>
            </a:r>
            <a:r>
              <a:rPr lang="en-US" dirty="0"/>
              <a:t> and white hair for O. </a:t>
            </a:r>
            <a:r>
              <a:rPr lang="en-US" dirty="0" err="1"/>
              <a:t>cornuta</a:t>
            </a:r>
            <a:r>
              <a:rPr lang="en-US" dirty="0"/>
              <a:t>. </a:t>
            </a:r>
          </a:p>
          <a:p>
            <a:pPr lvl="1"/>
            <a:endParaRPr lang="en-US" dirty="0"/>
          </a:p>
          <a:p>
            <a:pPr lvl="1"/>
            <a:r>
              <a:rPr lang="en-US" dirty="0"/>
              <a:t>Males have much longer antennae (almost 2x head width) than females. Females have a pollen pouch/basket on the hind legs. Males are smaller and slimmer. O. </a:t>
            </a:r>
            <a:r>
              <a:rPr lang="en-US" dirty="0" err="1"/>
              <a:t>cornuta</a:t>
            </a:r>
            <a:r>
              <a:rPr lang="en-US" dirty="0"/>
              <a:t> males have a distinctly white patch of hair on the face.</a:t>
            </a:r>
          </a:p>
          <a:p>
            <a:pPr lvl="1"/>
            <a:endParaRPr lang="en-US" dirty="0"/>
          </a:p>
        </p:txBody>
      </p:sp>
    </p:spTree>
    <p:extLst>
      <p:ext uri="{BB962C8B-B14F-4D97-AF65-F5344CB8AC3E}">
        <p14:creationId xmlns:p14="http://schemas.microsoft.com/office/powerpoint/2010/main" val="368134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Osmia – Summary</a:t>
            </a:r>
            <a:endParaRPr lang="de-LU" dirty="0"/>
          </a:p>
        </p:txBody>
      </p:sp>
      <p:sp>
        <p:nvSpPr>
          <p:cNvPr id="3" name="Content Placeholder 2"/>
          <p:cNvSpPr>
            <a:spLocks noGrp="1"/>
          </p:cNvSpPr>
          <p:nvPr>
            <p:ph idx="1"/>
          </p:nvPr>
        </p:nvSpPr>
        <p:spPr>
          <a:xfrm>
            <a:off x="838200" y="1377949"/>
            <a:ext cx="7715491" cy="4876117"/>
          </a:xfrm>
        </p:spPr>
        <p:txBody>
          <a:bodyPr>
            <a:normAutofit lnSpcReduction="10000"/>
          </a:bodyPr>
          <a:lstStyle/>
          <a:p>
            <a:pPr marL="0" indent="0">
              <a:buNone/>
            </a:pPr>
            <a:r>
              <a:rPr lang="en-US" dirty="0" err="1"/>
              <a:t>bicornis</a:t>
            </a:r>
            <a:r>
              <a:rPr lang="en-US" dirty="0"/>
              <a:t> vs </a:t>
            </a:r>
            <a:r>
              <a:rPr lang="en-US" dirty="0" err="1"/>
              <a:t>cornuta</a:t>
            </a:r>
            <a:r>
              <a:rPr lang="en-US" dirty="0"/>
              <a:t>:</a:t>
            </a:r>
          </a:p>
          <a:p>
            <a:pPr lvl="1"/>
            <a:r>
              <a:rPr lang="en-GB" dirty="0"/>
              <a:t>O. </a:t>
            </a:r>
            <a:r>
              <a:rPr lang="en-GB" dirty="0" err="1"/>
              <a:t>bicornis</a:t>
            </a:r>
            <a:r>
              <a:rPr lang="en-GB" dirty="0"/>
              <a:t> females have greyish, </a:t>
            </a:r>
            <a:r>
              <a:rPr lang="en-GB" dirty="0" err="1"/>
              <a:t>light-colored</a:t>
            </a:r>
            <a:r>
              <a:rPr lang="en-GB" dirty="0"/>
              <a:t> hair on the dorsal part of the thorax and yellow/orange hair on the abdomen. They have a black tip at the end of the abdomen.</a:t>
            </a:r>
          </a:p>
          <a:p>
            <a:pPr lvl="1"/>
            <a:endParaRPr lang="en-GB" dirty="0"/>
          </a:p>
          <a:p>
            <a:pPr lvl="1"/>
            <a:r>
              <a:rPr lang="en-GB" dirty="0"/>
              <a:t>O. </a:t>
            </a:r>
            <a:r>
              <a:rPr lang="en-GB" dirty="0" err="1"/>
              <a:t>cornuta</a:t>
            </a:r>
            <a:r>
              <a:rPr lang="en-GB" dirty="0"/>
              <a:t> females have a black-haired thorax and their abdomen has a brighter red </a:t>
            </a:r>
            <a:r>
              <a:rPr lang="en-GB" dirty="0" err="1"/>
              <a:t>color</a:t>
            </a:r>
            <a:r>
              <a:rPr lang="en-GB" dirty="0"/>
              <a:t> than O. </a:t>
            </a:r>
            <a:r>
              <a:rPr lang="en-GB" dirty="0" err="1"/>
              <a:t>bicornis</a:t>
            </a:r>
            <a:r>
              <a:rPr lang="en-GB" dirty="0"/>
              <a:t>.</a:t>
            </a:r>
          </a:p>
          <a:p>
            <a:pPr lvl="1"/>
            <a:endParaRPr lang="en-GB" dirty="0"/>
          </a:p>
          <a:p>
            <a:pPr marL="0" indent="0">
              <a:buNone/>
            </a:pPr>
            <a:r>
              <a:rPr lang="en-GB" dirty="0" err="1"/>
              <a:t>bicolor</a:t>
            </a:r>
            <a:r>
              <a:rPr lang="en-GB" dirty="0"/>
              <a:t>:</a:t>
            </a:r>
          </a:p>
          <a:p>
            <a:pPr lvl="1"/>
            <a:r>
              <a:rPr lang="en-GB" dirty="0"/>
              <a:t>females look like </a:t>
            </a:r>
            <a:r>
              <a:rPr lang="en-GB" dirty="0" err="1"/>
              <a:t>cornuta</a:t>
            </a:r>
            <a:r>
              <a:rPr lang="en-GB" dirty="0"/>
              <a:t> but are smaller(&lt;1cm), shorter haired (you see more of the black tergite), have no facial horns, and usually nests in empty snail shells.</a:t>
            </a:r>
            <a:endParaRPr lang="en-US" dirty="0"/>
          </a:p>
          <a:p>
            <a:pPr lvl="1"/>
            <a:endParaRPr lang="en-US" dirty="0"/>
          </a:p>
        </p:txBody>
      </p:sp>
      <p:pic>
        <p:nvPicPr>
          <p:cNvPr id="5" name="Picture 4" descr="A close up of a bee&#10;&#10;Description automatically generated">
            <a:extLst>
              <a:ext uri="{FF2B5EF4-FFF2-40B4-BE49-F238E27FC236}">
                <a16:creationId xmlns:a16="http://schemas.microsoft.com/office/drawing/2014/main" id="{789A0700-27E1-436C-9F9A-6B945980671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257" t="56740" r="3046" b="7516"/>
          <a:stretch/>
        </p:blipFill>
        <p:spPr>
          <a:xfrm>
            <a:off x="8553691" y="4803513"/>
            <a:ext cx="3601071" cy="1028096"/>
          </a:xfrm>
          <a:prstGeom prst="rect">
            <a:avLst/>
          </a:prstGeom>
        </p:spPr>
      </p:pic>
      <p:pic>
        <p:nvPicPr>
          <p:cNvPr id="7" name="Picture 6" descr="A close up of a bee&#10;&#10;Description automatically generated">
            <a:extLst>
              <a:ext uri="{FF2B5EF4-FFF2-40B4-BE49-F238E27FC236}">
                <a16:creationId xmlns:a16="http://schemas.microsoft.com/office/drawing/2014/main" id="{10E4DAC4-6FBE-4A69-90AD-6ECAB0A5B5BF}"/>
              </a:ext>
            </a:extLst>
          </p:cNvPr>
          <p:cNvPicPr>
            <a:picLocks noChangeAspect="1"/>
          </p:cNvPicPr>
          <p:nvPr/>
        </p:nvPicPr>
        <p:blipFill rotWithShape="1">
          <a:blip r:embed="rId3">
            <a:extLst>
              <a:ext uri="{28A0092B-C50C-407E-A947-70E740481C1C}">
                <a14:useLocalDpi xmlns:a14="http://schemas.microsoft.com/office/drawing/2010/main" val="0"/>
              </a:ext>
            </a:extLst>
          </a:blip>
          <a:srcRect l="3215" t="55177" b="11380"/>
          <a:stretch/>
        </p:blipFill>
        <p:spPr>
          <a:xfrm>
            <a:off x="8553691" y="5829904"/>
            <a:ext cx="3601071" cy="1028096"/>
          </a:xfrm>
          <a:prstGeom prst="rect">
            <a:avLst/>
          </a:prstGeom>
        </p:spPr>
      </p:pic>
      <p:pic>
        <p:nvPicPr>
          <p:cNvPr id="9" name="Picture 8" descr="A close up of a bee&#10;&#10;Description automatically generated">
            <a:extLst>
              <a:ext uri="{FF2B5EF4-FFF2-40B4-BE49-F238E27FC236}">
                <a16:creationId xmlns:a16="http://schemas.microsoft.com/office/drawing/2014/main" id="{20AE0956-12E8-48C9-83EA-DF2E5843A9BD}"/>
              </a:ext>
            </a:extLst>
          </p:cNvPr>
          <p:cNvPicPr>
            <a:picLocks noChangeAspect="1"/>
          </p:cNvPicPr>
          <p:nvPr/>
        </p:nvPicPr>
        <p:blipFill rotWithShape="1">
          <a:blip r:embed="rId4">
            <a:extLst>
              <a:ext uri="{28A0092B-C50C-407E-A947-70E740481C1C}">
                <a14:useLocalDpi xmlns:a14="http://schemas.microsoft.com/office/drawing/2010/main" val="0"/>
              </a:ext>
            </a:extLst>
          </a:blip>
          <a:srcRect l="24719" t="22953" r="22735" b="28899"/>
          <a:stretch/>
        </p:blipFill>
        <p:spPr>
          <a:xfrm>
            <a:off x="8615422" y="0"/>
            <a:ext cx="3576578" cy="3301960"/>
          </a:xfrm>
          <a:prstGeom prst="rect">
            <a:avLst/>
          </a:prstGeom>
        </p:spPr>
      </p:pic>
    </p:spTree>
    <p:extLst>
      <p:ext uri="{BB962C8B-B14F-4D97-AF65-F5344CB8AC3E}">
        <p14:creationId xmlns:p14="http://schemas.microsoft.com/office/powerpoint/2010/main" val="2264659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C5D9-C713-4E33-8696-5F00D44DACC5}"/>
              </a:ext>
            </a:extLst>
          </p:cNvPr>
          <p:cNvSpPr>
            <a:spLocks noGrp="1"/>
          </p:cNvSpPr>
          <p:nvPr>
            <p:ph type="title"/>
          </p:nvPr>
        </p:nvSpPr>
        <p:spPr>
          <a:xfrm>
            <a:off x="0" y="0"/>
            <a:ext cx="10515600" cy="1325563"/>
          </a:xfrm>
        </p:spPr>
        <p:txBody>
          <a:bodyPr/>
          <a:lstStyle/>
          <a:p>
            <a:r>
              <a:rPr lang="en-GB" dirty="0"/>
              <a:t>Osmia - Quiz</a:t>
            </a:r>
          </a:p>
        </p:txBody>
      </p:sp>
      <p:pic>
        <p:nvPicPr>
          <p:cNvPr id="5" name="Content Placeholder 4" descr="A close up of a fly&#10;&#10;Description automatically generated with medium confidence">
            <a:extLst>
              <a:ext uri="{FF2B5EF4-FFF2-40B4-BE49-F238E27FC236}">
                <a16:creationId xmlns:a16="http://schemas.microsoft.com/office/drawing/2014/main" id="{6AC78A8E-BB73-47D8-956D-899D9B4CEF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5586" y="1253331"/>
            <a:ext cx="4597816" cy="5171534"/>
          </a:xfrm>
        </p:spPr>
      </p:pic>
      <p:pic>
        <p:nvPicPr>
          <p:cNvPr id="7" name="Picture 6" descr="A bee on a flower&#10;&#10;Description automatically generated">
            <a:extLst>
              <a:ext uri="{FF2B5EF4-FFF2-40B4-BE49-F238E27FC236}">
                <a16:creationId xmlns:a16="http://schemas.microsoft.com/office/drawing/2014/main" id="{90C0B7E1-FBC5-4A43-836C-EE516334C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3611" y="1325563"/>
            <a:ext cx="5685398" cy="5017364"/>
          </a:xfrm>
          <a:prstGeom prst="rect">
            <a:avLst/>
          </a:prstGeom>
        </p:spPr>
      </p:pic>
    </p:spTree>
    <p:extLst>
      <p:ext uri="{BB962C8B-B14F-4D97-AF65-F5344CB8AC3E}">
        <p14:creationId xmlns:p14="http://schemas.microsoft.com/office/powerpoint/2010/main" val="2798006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C5D9-C713-4E33-8696-5F00D44DACC5}"/>
              </a:ext>
            </a:extLst>
          </p:cNvPr>
          <p:cNvSpPr>
            <a:spLocks noGrp="1"/>
          </p:cNvSpPr>
          <p:nvPr>
            <p:ph type="title"/>
          </p:nvPr>
        </p:nvSpPr>
        <p:spPr>
          <a:xfrm>
            <a:off x="0" y="0"/>
            <a:ext cx="10515600" cy="1325563"/>
          </a:xfrm>
        </p:spPr>
        <p:txBody>
          <a:bodyPr/>
          <a:lstStyle/>
          <a:p>
            <a:r>
              <a:rPr lang="en-GB" dirty="0"/>
              <a:t>Osmia - Quiz</a:t>
            </a:r>
          </a:p>
        </p:txBody>
      </p:sp>
      <p:pic>
        <p:nvPicPr>
          <p:cNvPr id="8" name="Picture 7">
            <a:extLst>
              <a:ext uri="{FF2B5EF4-FFF2-40B4-BE49-F238E27FC236}">
                <a16:creationId xmlns:a16="http://schemas.microsoft.com/office/drawing/2014/main" id="{9A9B24D2-43F0-44AB-9629-007A32E2F5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81129"/>
            <a:ext cx="5221185" cy="5776871"/>
          </a:xfrm>
          <a:prstGeom prst="rect">
            <a:avLst/>
          </a:prstGeom>
        </p:spPr>
      </p:pic>
      <p:pic>
        <p:nvPicPr>
          <p:cNvPr id="9" name="Picture 8" descr="A close up of a bee&#10;&#10;Description automatically generated with medium confidence">
            <a:extLst>
              <a:ext uri="{FF2B5EF4-FFF2-40B4-BE49-F238E27FC236}">
                <a16:creationId xmlns:a16="http://schemas.microsoft.com/office/drawing/2014/main" id="{694B2849-81AA-4B8B-AEF4-09907DFACC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52500"/>
            <a:ext cx="6096000" cy="5905500"/>
          </a:xfrm>
          <a:prstGeom prst="rect">
            <a:avLst/>
          </a:prstGeom>
        </p:spPr>
      </p:pic>
    </p:spTree>
    <p:extLst>
      <p:ext uri="{BB962C8B-B14F-4D97-AF65-F5344CB8AC3E}">
        <p14:creationId xmlns:p14="http://schemas.microsoft.com/office/powerpoint/2010/main" val="4098495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C5D9-C713-4E33-8696-5F00D44DACC5}"/>
              </a:ext>
            </a:extLst>
          </p:cNvPr>
          <p:cNvSpPr>
            <a:spLocks noGrp="1"/>
          </p:cNvSpPr>
          <p:nvPr>
            <p:ph type="title"/>
          </p:nvPr>
        </p:nvSpPr>
        <p:spPr>
          <a:xfrm>
            <a:off x="0" y="0"/>
            <a:ext cx="10515600" cy="1325563"/>
          </a:xfrm>
        </p:spPr>
        <p:txBody>
          <a:bodyPr/>
          <a:lstStyle/>
          <a:p>
            <a:r>
              <a:rPr lang="en-GB" dirty="0"/>
              <a:t>Osmia - Quiz</a:t>
            </a:r>
          </a:p>
        </p:txBody>
      </p:sp>
      <p:pic>
        <p:nvPicPr>
          <p:cNvPr id="4" name="Picture 3" descr="A close up of a bee&#10;&#10;Description automatically generated with medium confidence">
            <a:extLst>
              <a:ext uri="{FF2B5EF4-FFF2-40B4-BE49-F238E27FC236}">
                <a16:creationId xmlns:a16="http://schemas.microsoft.com/office/drawing/2014/main" id="{8E74EC54-6EFA-4111-AE21-E13B33B49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7777"/>
            <a:ext cx="5255325" cy="3987478"/>
          </a:xfrm>
          <a:prstGeom prst="rect">
            <a:avLst/>
          </a:prstGeom>
        </p:spPr>
      </p:pic>
      <p:pic>
        <p:nvPicPr>
          <p:cNvPr id="10" name="Picture 9" descr="A bee on a leaf&#10;&#10;Description automatically generated with medium confidence">
            <a:extLst>
              <a:ext uri="{FF2B5EF4-FFF2-40B4-BE49-F238E27FC236}">
                <a16:creationId xmlns:a16="http://schemas.microsoft.com/office/drawing/2014/main" id="{DB1DF284-5A06-46A9-8AA0-24C53C736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7925" y="0"/>
            <a:ext cx="3734075" cy="3066609"/>
          </a:xfrm>
          <a:prstGeom prst="rect">
            <a:avLst/>
          </a:prstGeom>
        </p:spPr>
      </p:pic>
      <p:pic>
        <p:nvPicPr>
          <p:cNvPr id="12" name="Picture 11" descr="A close up of a bee&#10;&#10;Description automatically generated with medium confidence">
            <a:extLst>
              <a:ext uri="{FF2B5EF4-FFF2-40B4-BE49-F238E27FC236}">
                <a16:creationId xmlns:a16="http://schemas.microsoft.com/office/drawing/2014/main" id="{8D8BD443-3905-490F-BA0E-7B4364DC3A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5325" y="3059325"/>
            <a:ext cx="4502133" cy="3798675"/>
          </a:xfrm>
          <a:prstGeom prst="rect">
            <a:avLst/>
          </a:prstGeom>
        </p:spPr>
      </p:pic>
    </p:spTree>
    <p:extLst>
      <p:ext uri="{BB962C8B-B14F-4D97-AF65-F5344CB8AC3E}">
        <p14:creationId xmlns:p14="http://schemas.microsoft.com/office/powerpoint/2010/main" val="1937451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C5D9-C713-4E33-8696-5F00D44DACC5}"/>
              </a:ext>
            </a:extLst>
          </p:cNvPr>
          <p:cNvSpPr>
            <a:spLocks noGrp="1"/>
          </p:cNvSpPr>
          <p:nvPr>
            <p:ph type="title"/>
          </p:nvPr>
        </p:nvSpPr>
        <p:spPr>
          <a:xfrm>
            <a:off x="0" y="0"/>
            <a:ext cx="10515600" cy="1325563"/>
          </a:xfrm>
        </p:spPr>
        <p:txBody>
          <a:bodyPr/>
          <a:lstStyle/>
          <a:p>
            <a:r>
              <a:rPr lang="en-GB" dirty="0"/>
              <a:t>Osmia – Where to find them?</a:t>
            </a:r>
          </a:p>
        </p:txBody>
      </p:sp>
      <p:pic>
        <p:nvPicPr>
          <p:cNvPr id="4" name="Picture 3" descr="A picture containing outdoor, wooden, stone&#10;&#10;Description automatically generated">
            <a:extLst>
              <a:ext uri="{FF2B5EF4-FFF2-40B4-BE49-F238E27FC236}">
                <a16:creationId xmlns:a16="http://schemas.microsoft.com/office/drawing/2014/main" id="{757EE5CE-0186-4B24-900F-51782C8CB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61235"/>
            <a:ext cx="5995687" cy="4496765"/>
          </a:xfrm>
          <a:prstGeom prst="rect">
            <a:avLst/>
          </a:prstGeom>
        </p:spPr>
      </p:pic>
      <p:sp>
        <p:nvSpPr>
          <p:cNvPr id="5" name="TextBox 4">
            <a:extLst>
              <a:ext uri="{FF2B5EF4-FFF2-40B4-BE49-F238E27FC236}">
                <a16:creationId xmlns:a16="http://schemas.microsoft.com/office/drawing/2014/main" id="{A3FD2A15-CB3A-4627-A05E-BE361B2ACA70}"/>
              </a:ext>
            </a:extLst>
          </p:cNvPr>
          <p:cNvSpPr txBox="1"/>
          <p:nvPr/>
        </p:nvSpPr>
        <p:spPr>
          <a:xfrm>
            <a:off x="6973384" y="1325563"/>
            <a:ext cx="4037515" cy="4616648"/>
          </a:xfrm>
          <a:prstGeom prst="rect">
            <a:avLst/>
          </a:prstGeom>
          <a:noFill/>
        </p:spPr>
        <p:txBody>
          <a:bodyPr wrap="square" rtlCol="0">
            <a:spAutoFit/>
          </a:bodyPr>
          <a:lstStyle/>
          <a:p>
            <a:r>
              <a:rPr lang="en-GB" sz="2400" dirty="0"/>
              <a:t>Other spots:</a:t>
            </a:r>
          </a:p>
          <a:p>
            <a:pPr marL="285750" indent="-285750">
              <a:buFont typeface="Arial" panose="020B0604020202020204" pitchFamily="34" charset="0"/>
              <a:buChar char="•"/>
            </a:pPr>
            <a:r>
              <a:rPr lang="en-GB" dirty="0"/>
              <a:t>Cracks in walls</a:t>
            </a:r>
          </a:p>
          <a:p>
            <a:pPr marL="285750" indent="-285750">
              <a:buFont typeface="Arial" panose="020B0604020202020204" pitchFamily="34" charset="0"/>
              <a:buChar char="•"/>
            </a:pPr>
            <a:r>
              <a:rPr lang="en-GB" dirty="0"/>
              <a:t>Holes in plastering</a:t>
            </a:r>
          </a:p>
          <a:p>
            <a:pPr marL="285750" indent="-285750">
              <a:buFont typeface="Arial" panose="020B0604020202020204" pitchFamily="34" charset="0"/>
              <a:buChar char="•"/>
            </a:pPr>
            <a:r>
              <a:rPr lang="en-GB" dirty="0"/>
              <a:t>Drainage pipes</a:t>
            </a:r>
          </a:p>
          <a:p>
            <a:pPr marL="285750" indent="-285750">
              <a:buFont typeface="Arial" panose="020B0604020202020204" pitchFamily="34" charset="0"/>
              <a:buChar char="•"/>
            </a:pPr>
            <a:r>
              <a:rPr lang="en-GB" dirty="0"/>
              <a:t>Cracks in window frames</a:t>
            </a:r>
          </a:p>
          <a:p>
            <a:pPr marL="285750" indent="-285750">
              <a:buFont typeface="Arial" panose="020B0604020202020204" pitchFamily="34" charset="0"/>
              <a:buChar char="•"/>
            </a:pPr>
            <a:r>
              <a:rPr lang="en-GB" dirty="0"/>
              <a:t>Recesses in stones</a:t>
            </a:r>
          </a:p>
          <a:p>
            <a:pPr marL="285750" indent="-285750">
              <a:buFont typeface="Arial" panose="020B0604020202020204" pitchFamily="34" charset="0"/>
              <a:buChar char="•"/>
            </a:pPr>
            <a:r>
              <a:rPr lang="en-GB" dirty="0"/>
              <a:t>Old nests of fur bees</a:t>
            </a:r>
          </a:p>
          <a:p>
            <a:pPr marL="285750" indent="-285750">
              <a:buFont typeface="Arial" panose="020B0604020202020204" pitchFamily="34" charset="0"/>
              <a:buChar char="•"/>
            </a:pPr>
            <a:r>
              <a:rPr lang="en-GB" dirty="0"/>
              <a:t>Key holes</a:t>
            </a:r>
          </a:p>
          <a:p>
            <a:pPr marL="285750" indent="-285750">
              <a:buFont typeface="Arial" panose="020B0604020202020204" pitchFamily="34" charset="0"/>
              <a:buChar char="•"/>
            </a:pPr>
            <a:r>
              <a:rPr lang="en-GB" dirty="0"/>
              <a:t>Empty snail shells (occasional)</a:t>
            </a:r>
          </a:p>
          <a:p>
            <a:pPr marL="285750" indent="-285750">
              <a:buFont typeface="Arial" panose="020B0604020202020204" pitchFamily="34" charset="0"/>
              <a:buChar char="•"/>
            </a:pPr>
            <a:r>
              <a:rPr lang="en-GB" dirty="0"/>
              <a:t>Empty plant stems</a:t>
            </a:r>
          </a:p>
          <a:p>
            <a:pPr marL="285750" indent="-285750">
              <a:buFont typeface="Arial" panose="020B0604020202020204" pitchFamily="34" charset="0"/>
              <a:buChar char="•"/>
            </a:pPr>
            <a:r>
              <a:rPr lang="en-GB" dirty="0"/>
              <a:t>Empty beetle hollows</a:t>
            </a:r>
          </a:p>
          <a:p>
            <a:pPr marL="285750" indent="-285750">
              <a:buFont typeface="Arial" panose="020B0604020202020204" pitchFamily="34" charset="0"/>
              <a:buChar char="•"/>
            </a:pPr>
            <a:r>
              <a:rPr lang="en-GB" dirty="0"/>
              <a:t>Sandy banks</a:t>
            </a:r>
          </a:p>
          <a:p>
            <a:pPr marL="285750" indent="-285750">
              <a:buFont typeface="Arial" panose="020B0604020202020204" pitchFamily="34" charset="0"/>
              <a:buChar char="•"/>
            </a:pPr>
            <a:r>
              <a:rPr lang="en-GB" dirty="0"/>
              <a:t>Old-mortared walls</a:t>
            </a:r>
          </a:p>
          <a:p>
            <a:pPr marL="285750" indent="-285750">
              <a:buFont typeface="Arial" panose="020B0604020202020204" pitchFamily="34" charset="0"/>
              <a:buChar char="•"/>
            </a:pPr>
            <a:endParaRPr lang="en-GB" dirty="0"/>
          </a:p>
          <a:p>
            <a:r>
              <a:rPr lang="en-GB" dirty="0"/>
              <a:t>They need moist soil/mud to close their nests.</a:t>
            </a:r>
          </a:p>
        </p:txBody>
      </p:sp>
    </p:spTree>
    <p:extLst>
      <p:ext uri="{BB962C8B-B14F-4D97-AF65-F5344CB8AC3E}">
        <p14:creationId xmlns:p14="http://schemas.microsoft.com/office/powerpoint/2010/main" val="2236443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C5D9-C713-4E33-8696-5F00D44DACC5}"/>
              </a:ext>
            </a:extLst>
          </p:cNvPr>
          <p:cNvSpPr>
            <a:spLocks noGrp="1"/>
          </p:cNvSpPr>
          <p:nvPr>
            <p:ph type="title"/>
          </p:nvPr>
        </p:nvSpPr>
        <p:spPr>
          <a:xfrm>
            <a:off x="0" y="0"/>
            <a:ext cx="10515600" cy="1325563"/>
          </a:xfrm>
        </p:spPr>
        <p:txBody>
          <a:bodyPr/>
          <a:lstStyle/>
          <a:p>
            <a:r>
              <a:rPr lang="en-GB" dirty="0" err="1"/>
              <a:t>Bombylius</a:t>
            </a:r>
            <a:r>
              <a:rPr lang="en-GB" dirty="0"/>
              <a:t> major</a:t>
            </a:r>
          </a:p>
        </p:txBody>
      </p:sp>
      <p:sp>
        <p:nvSpPr>
          <p:cNvPr id="7" name="TextBox 6">
            <a:extLst>
              <a:ext uri="{FF2B5EF4-FFF2-40B4-BE49-F238E27FC236}">
                <a16:creationId xmlns:a16="http://schemas.microsoft.com/office/drawing/2014/main" id="{269C70B9-A706-4674-873A-654FC3D2ACD1}"/>
              </a:ext>
            </a:extLst>
          </p:cNvPr>
          <p:cNvSpPr txBox="1"/>
          <p:nvPr/>
        </p:nvSpPr>
        <p:spPr>
          <a:xfrm>
            <a:off x="1266824" y="1466850"/>
            <a:ext cx="9248775" cy="923330"/>
          </a:xfrm>
          <a:prstGeom prst="rect">
            <a:avLst/>
          </a:prstGeom>
          <a:noFill/>
        </p:spPr>
        <p:txBody>
          <a:bodyPr wrap="square" rtlCol="0">
            <a:spAutoFit/>
          </a:bodyPr>
          <a:lstStyle/>
          <a:p>
            <a:pPr marL="285750" indent="-285750">
              <a:buFont typeface="Arial" panose="020B0604020202020204" pitchFamily="34" charset="0"/>
              <a:buChar char="•"/>
            </a:pPr>
            <a:r>
              <a:rPr lang="en-GB" dirty="0"/>
              <a:t>Adults may bask on dead leaves and bare ground</a:t>
            </a:r>
          </a:p>
          <a:p>
            <a:pPr marL="285750" indent="-285750">
              <a:buFont typeface="Arial" panose="020B0604020202020204" pitchFamily="34" charset="0"/>
              <a:buChar char="•"/>
            </a:pPr>
            <a:r>
              <a:rPr lang="en-GB" dirty="0"/>
              <a:t>Males hover above our heads</a:t>
            </a:r>
          </a:p>
          <a:p>
            <a:pPr marL="285750" indent="-285750">
              <a:buFont typeface="Arial" panose="020B0604020202020204" pitchFamily="34" charset="0"/>
              <a:buChar char="•"/>
            </a:pPr>
            <a:r>
              <a:rPr lang="en-GB" dirty="0"/>
              <a:t>Can be found close to Andrena sp. nests</a:t>
            </a:r>
          </a:p>
        </p:txBody>
      </p:sp>
      <p:pic>
        <p:nvPicPr>
          <p:cNvPr id="9" name="Picture 8" descr="A bee on a piece of wood&#10;&#10;Description automatically generated with medium confidence">
            <a:extLst>
              <a:ext uri="{FF2B5EF4-FFF2-40B4-BE49-F238E27FC236}">
                <a16:creationId xmlns:a16="http://schemas.microsoft.com/office/drawing/2014/main" id="{4665D5B5-6AB9-495F-80BC-8CDEA48CD783}"/>
              </a:ext>
            </a:extLst>
          </p:cNvPr>
          <p:cNvPicPr>
            <a:picLocks noChangeAspect="1"/>
          </p:cNvPicPr>
          <p:nvPr/>
        </p:nvPicPr>
        <p:blipFill rotWithShape="1">
          <a:blip r:embed="rId2">
            <a:extLst>
              <a:ext uri="{28A0092B-C50C-407E-A947-70E740481C1C}">
                <a14:useLocalDpi xmlns:a14="http://schemas.microsoft.com/office/drawing/2010/main" val="0"/>
              </a:ext>
            </a:extLst>
          </a:blip>
          <a:srcRect r="14702"/>
          <a:stretch/>
        </p:blipFill>
        <p:spPr>
          <a:xfrm>
            <a:off x="0" y="2458632"/>
            <a:ext cx="3980839" cy="4433593"/>
          </a:xfrm>
          <a:prstGeom prst="rect">
            <a:avLst/>
          </a:prstGeom>
        </p:spPr>
      </p:pic>
      <p:pic>
        <p:nvPicPr>
          <p:cNvPr id="11" name="Picture 10" descr="A picture containing vegetable&#10;&#10;Description automatically generated">
            <a:extLst>
              <a:ext uri="{FF2B5EF4-FFF2-40B4-BE49-F238E27FC236}">
                <a16:creationId xmlns:a16="http://schemas.microsoft.com/office/drawing/2014/main" id="{6D4BDBD3-BD15-4F81-BD22-12AF9AAC5D30}"/>
              </a:ext>
            </a:extLst>
          </p:cNvPr>
          <p:cNvPicPr>
            <a:picLocks noChangeAspect="1"/>
          </p:cNvPicPr>
          <p:nvPr/>
        </p:nvPicPr>
        <p:blipFill rotWithShape="1">
          <a:blip r:embed="rId3">
            <a:extLst>
              <a:ext uri="{28A0092B-C50C-407E-A947-70E740481C1C}">
                <a14:useLocalDpi xmlns:a14="http://schemas.microsoft.com/office/drawing/2010/main" val="0"/>
              </a:ext>
            </a:extLst>
          </a:blip>
          <a:srcRect r="22675"/>
          <a:stretch/>
        </p:blipFill>
        <p:spPr>
          <a:xfrm>
            <a:off x="8271188" y="2189277"/>
            <a:ext cx="3920812" cy="4702948"/>
          </a:xfrm>
          <a:prstGeom prst="rect">
            <a:avLst/>
          </a:prstGeom>
        </p:spPr>
      </p:pic>
      <p:pic>
        <p:nvPicPr>
          <p:cNvPr id="4" name="Picture 3" descr="A close up of a bee&#10;&#10;Description automatically generated with medium confidence">
            <a:extLst>
              <a:ext uri="{FF2B5EF4-FFF2-40B4-BE49-F238E27FC236}">
                <a16:creationId xmlns:a16="http://schemas.microsoft.com/office/drawing/2014/main" id="{C5FFD9BE-E02B-46A1-A8BE-DA5C645B93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0839" y="2769468"/>
            <a:ext cx="4290349" cy="4122757"/>
          </a:xfrm>
          <a:prstGeom prst="rect">
            <a:avLst/>
          </a:prstGeom>
        </p:spPr>
      </p:pic>
    </p:spTree>
    <p:extLst>
      <p:ext uri="{BB962C8B-B14F-4D97-AF65-F5344CB8AC3E}">
        <p14:creationId xmlns:p14="http://schemas.microsoft.com/office/powerpoint/2010/main" val="3332245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C5D9-C713-4E33-8696-5F00D44DACC5}"/>
              </a:ext>
            </a:extLst>
          </p:cNvPr>
          <p:cNvSpPr>
            <a:spLocks noGrp="1"/>
          </p:cNvSpPr>
          <p:nvPr>
            <p:ph type="title"/>
          </p:nvPr>
        </p:nvSpPr>
        <p:spPr>
          <a:xfrm>
            <a:off x="0" y="0"/>
            <a:ext cx="10515600" cy="1325563"/>
          </a:xfrm>
        </p:spPr>
        <p:txBody>
          <a:bodyPr/>
          <a:lstStyle/>
          <a:p>
            <a:r>
              <a:rPr lang="en-GB" dirty="0" err="1"/>
              <a:t>Bombylius</a:t>
            </a:r>
            <a:r>
              <a:rPr lang="en-GB" dirty="0"/>
              <a:t> major – Potential confusion</a:t>
            </a:r>
          </a:p>
        </p:txBody>
      </p:sp>
      <p:sp>
        <p:nvSpPr>
          <p:cNvPr id="3" name="TextBox 2">
            <a:extLst>
              <a:ext uri="{FF2B5EF4-FFF2-40B4-BE49-F238E27FC236}">
                <a16:creationId xmlns:a16="http://schemas.microsoft.com/office/drawing/2014/main" id="{4257370A-4836-402D-B81A-0323B113196F}"/>
              </a:ext>
            </a:extLst>
          </p:cNvPr>
          <p:cNvSpPr txBox="1"/>
          <p:nvPr/>
        </p:nvSpPr>
        <p:spPr>
          <a:xfrm>
            <a:off x="361950" y="1828800"/>
            <a:ext cx="6381750" cy="369332"/>
          </a:xfrm>
          <a:prstGeom prst="rect">
            <a:avLst/>
          </a:prstGeom>
          <a:noFill/>
        </p:spPr>
        <p:txBody>
          <a:bodyPr wrap="square" rtlCol="0">
            <a:spAutoFit/>
          </a:bodyPr>
          <a:lstStyle/>
          <a:p>
            <a:r>
              <a:rPr lang="en-GB" dirty="0"/>
              <a:t>Other </a:t>
            </a:r>
            <a:r>
              <a:rPr lang="en-GB" dirty="0" err="1"/>
              <a:t>beeflies</a:t>
            </a:r>
            <a:r>
              <a:rPr lang="en-GB" dirty="0"/>
              <a:t> have either transparent wings or dotted wings </a:t>
            </a:r>
          </a:p>
        </p:txBody>
      </p:sp>
      <p:pic>
        <p:nvPicPr>
          <p:cNvPr id="5" name="Picture 4" descr="A moth on a leaf&#10;&#10;Description automatically generated with medium confidence">
            <a:extLst>
              <a:ext uri="{FF2B5EF4-FFF2-40B4-BE49-F238E27FC236}">
                <a16:creationId xmlns:a16="http://schemas.microsoft.com/office/drawing/2014/main" id="{65D6F83E-4510-4F0D-96C6-C9C015BDB5A1}"/>
              </a:ext>
            </a:extLst>
          </p:cNvPr>
          <p:cNvPicPr>
            <a:picLocks noChangeAspect="1"/>
          </p:cNvPicPr>
          <p:nvPr/>
        </p:nvPicPr>
        <p:blipFill rotWithShape="1">
          <a:blip r:embed="rId2">
            <a:extLst>
              <a:ext uri="{28A0092B-C50C-407E-A947-70E740481C1C}">
                <a14:useLocalDpi xmlns:a14="http://schemas.microsoft.com/office/drawing/2010/main" val="0"/>
              </a:ext>
            </a:extLst>
          </a:blip>
          <a:srcRect r="21145"/>
          <a:stretch/>
        </p:blipFill>
        <p:spPr>
          <a:xfrm>
            <a:off x="0" y="2744232"/>
            <a:ext cx="3645408" cy="4113768"/>
          </a:xfrm>
          <a:prstGeom prst="rect">
            <a:avLst/>
          </a:prstGeom>
        </p:spPr>
      </p:pic>
      <p:pic>
        <p:nvPicPr>
          <p:cNvPr id="7" name="Picture 6" descr="A bee on a yellow flower&#10;&#10;Description automatically generated">
            <a:extLst>
              <a:ext uri="{FF2B5EF4-FFF2-40B4-BE49-F238E27FC236}">
                <a16:creationId xmlns:a16="http://schemas.microsoft.com/office/drawing/2014/main" id="{E65AFB7F-4121-4BA5-BA04-0204433502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5408" y="2744233"/>
            <a:ext cx="4648325" cy="4113767"/>
          </a:xfrm>
          <a:prstGeom prst="rect">
            <a:avLst/>
          </a:prstGeom>
        </p:spPr>
      </p:pic>
      <p:pic>
        <p:nvPicPr>
          <p:cNvPr id="9" name="Picture 8" descr="A close up of a bug&#10;&#10;Description automatically generated with medium confidence">
            <a:extLst>
              <a:ext uri="{FF2B5EF4-FFF2-40B4-BE49-F238E27FC236}">
                <a16:creationId xmlns:a16="http://schemas.microsoft.com/office/drawing/2014/main" id="{36164B3E-D177-43D1-9C59-5CEDFDEE4C47}"/>
              </a:ext>
            </a:extLst>
          </p:cNvPr>
          <p:cNvPicPr>
            <a:picLocks noChangeAspect="1"/>
          </p:cNvPicPr>
          <p:nvPr/>
        </p:nvPicPr>
        <p:blipFill rotWithShape="1">
          <a:blip r:embed="rId4">
            <a:extLst>
              <a:ext uri="{28A0092B-C50C-407E-A947-70E740481C1C}">
                <a14:useLocalDpi xmlns:a14="http://schemas.microsoft.com/office/drawing/2010/main" val="0"/>
              </a:ext>
            </a:extLst>
          </a:blip>
          <a:srcRect l="10896" t="2554" r="9575"/>
          <a:stretch/>
        </p:blipFill>
        <p:spPr>
          <a:xfrm>
            <a:off x="8293732" y="2744232"/>
            <a:ext cx="3898267" cy="4113768"/>
          </a:xfrm>
          <a:prstGeom prst="rect">
            <a:avLst/>
          </a:prstGeom>
        </p:spPr>
      </p:pic>
    </p:spTree>
    <p:extLst>
      <p:ext uri="{BB962C8B-B14F-4D97-AF65-F5344CB8AC3E}">
        <p14:creationId xmlns:p14="http://schemas.microsoft.com/office/powerpoint/2010/main" val="2302471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C5D9-C713-4E33-8696-5F00D44DACC5}"/>
              </a:ext>
            </a:extLst>
          </p:cNvPr>
          <p:cNvSpPr>
            <a:spLocks noGrp="1"/>
          </p:cNvSpPr>
          <p:nvPr>
            <p:ph type="title"/>
          </p:nvPr>
        </p:nvSpPr>
        <p:spPr>
          <a:xfrm>
            <a:off x="0" y="0"/>
            <a:ext cx="10515600" cy="1325563"/>
          </a:xfrm>
        </p:spPr>
        <p:txBody>
          <a:bodyPr/>
          <a:lstStyle/>
          <a:p>
            <a:r>
              <a:rPr lang="en-GB" dirty="0" err="1"/>
              <a:t>Bombylius</a:t>
            </a:r>
            <a:r>
              <a:rPr lang="en-GB" dirty="0"/>
              <a:t> major – Where to find them</a:t>
            </a:r>
          </a:p>
        </p:txBody>
      </p:sp>
      <p:sp>
        <p:nvSpPr>
          <p:cNvPr id="7" name="TextBox 6">
            <a:extLst>
              <a:ext uri="{FF2B5EF4-FFF2-40B4-BE49-F238E27FC236}">
                <a16:creationId xmlns:a16="http://schemas.microsoft.com/office/drawing/2014/main" id="{269C70B9-A706-4674-873A-654FC3D2ACD1}"/>
              </a:ext>
            </a:extLst>
          </p:cNvPr>
          <p:cNvSpPr txBox="1"/>
          <p:nvPr/>
        </p:nvSpPr>
        <p:spPr>
          <a:xfrm>
            <a:off x="1266824" y="1466850"/>
            <a:ext cx="9248775" cy="923330"/>
          </a:xfrm>
          <a:prstGeom prst="rect">
            <a:avLst/>
          </a:prstGeom>
          <a:noFill/>
        </p:spPr>
        <p:txBody>
          <a:bodyPr wrap="square" rtlCol="0">
            <a:spAutoFit/>
          </a:bodyPr>
          <a:lstStyle/>
          <a:p>
            <a:pPr marL="285750" indent="-285750">
              <a:buFont typeface="Arial" panose="020B0604020202020204" pitchFamily="34" charset="0"/>
              <a:buChar char="•"/>
            </a:pPr>
            <a:r>
              <a:rPr lang="en-GB" dirty="0"/>
              <a:t>Adults may bask on dead leaves and bare ground</a:t>
            </a:r>
          </a:p>
          <a:p>
            <a:pPr marL="285750" indent="-285750">
              <a:buFont typeface="Arial" panose="020B0604020202020204" pitchFamily="34" charset="0"/>
              <a:buChar char="•"/>
            </a:pPr>
            <a:r>
              <a:rPr lang="en-GB" dirty="0"/>
              <a:t>Males hover above our heads</a:t>
            </a:r>
          </a:p>
          <a:p>
            <a:pPr marL="285750" indent="-285750">
              <a:buFont typeface="Arial" panose="020B0604020202020204" pitchFamily="34" charset="0"/>
              <a:buChar char="•"/>
            </a:pPr>
            <a:r>
              <a:rPr lang="en-GB" dirty="0"/>
              <a:t>Can be found close to Andrena sp. nests</a:t>
            </a:r>
          </a:p>
        </p:txBody>
      </p:sp>
      <p:pic>
        <p:nvPicPr>
          <p:cNvPr id="13" name="Picture 12" descr="A picture containing grass, tree, outdoor, field&#10;&#10;Description automatically generated">
            <a:extLst>
              <a:ext uri="{FF2B5EF4-FFF2-40B4-BE49-F238E27FC236}">
                <a16:creationId xmlns:a16="http://schemas.microsoft.com/office/drawing/2014/main" id="{098B76E0-1EC4-487D-8269-792F64415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3805" y="2426280"/>
            <a:ext cx="5924389" cy="4431720"/>
          </a:xfrm>
          <a:prstGeom prst="rect">
            <a:avLst/>
          </a:prstGeom>
        </p:spPr>
      </p:pic>
    </p:spTree>
    <p:extLst>
      <p:ext uri="{BB962C8B-B14F-4D97-AF65-F5344CB8AC3E}">
        <p14:creationId xmlns:p14="http://schemas.microsoft.com/office/powerpoint/2010/main" val="318657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FA74-285F-43EB-A890-F2FFF1360039}"/>
              </a:ext>
            </a:extLst>
          </p:cNvPr>
          <p:cNvSpPr>
            <a:spLocks noGrp="1"/>
          </p:cNvSpPr>
          <p:nvPr>
            <p:ph type="title"/>
          </p:nvPr>
        </p:nvSpPr>
        <p:spPr>
          <a:xfrm>
            <a:off x="0" y="0"/>
            <a:ext cx="10515600" cy="1325563"/>
          </a:xfrm>
        </p:spPr>
        <p:txBody>
          <a:bodyPr/>
          <a:lstStyle/>
          <a:p>
            <a:r>
              <a:rPr lang="en-GB" dirty="0"/>
              <a:t>Safety on the field</a:t>
            </a:r>
          </a:p>
        </p:txBody>
      </p:sp>
      <p:sp>
        <p:nvSpPr>
          <p:cNvPr id="3" name="Content Placeholder 2">
            <a:extLst>
              <a:ext uri="{FF2B5EF4-FFF2-40B4-BE49-F238E27FC236}">
                <a16:creationId xmlns:a16="http://schemas.microsoft.com/office/drawing/2014/main" id="{96491B5C-DC4D-4448-945C-943C53E55E13}"/>
              </a:ext>
            </a:extLst>
          </p:cNvPr>
          <p:cNvSpPr>
            <a:spLocks noGrp="1"/>
          </p:cNvSpPr>
          <p:nvPr>
            <p:ph idx="1"/>
          </p:nvPr>
        </p:nvSpPr>
        <p:spPr>
          <a:xfrm>
            <a:off x="838200" y="1191640"/>
            <a:ext cx="10515600" cy="5666360"/>
          </a:xfrm>
        </p:spPr>
        <p:txBody>
          <a:bodyPr>
            <a:normAutofit/>
          </a:bodyPr>
          <a:lstStyle/>
          <a:p>
            <a:r>
              <a:rPr lang="en-GB" dirty="0"/>
              <a:t>Fieldwork is generally safe.</a:t>
            </a:r>
          </a:p>
          <a:p>
            <a:endParaRPr lang="en-GB" dirty="0"/>
          </a:p>
          <a:p>
            <a:r>
              <a:rPr lang="en-GB" dirty="0"/>
              <a:t>If you prefer to sample in pairs, especially for remote or sketchy areas, that is totally fine. Try to sample at least 30m from each other when on site.</a:t>
            </a:r>
          </a:p>
          <a:p>
            <a:endParaRPr lang="en-GB" dirty="0"/>
          </a:p>
          <a:p>
            <a:r>
              <a:rPr lang="en-GB" dirty="0"/>
              <a:t> If your sampling site is close to a road, please wear a yellow or orange safety vest.</a:t>
            </a:r>
          </a:p>
          <a:p>
            <a:endParaRPr lang="en-GB" dirty="0"/>
          </a:p>
          <a:p>
            <a:r>
              <a:rPr lang="en-GB" dirty="0"/>
              <a:t>If a guard bothers you without being threatening, call us:</a:t>
            </a:r>
          </a:p>
          <a:p>
            <a:pPr marL="0" indent="0">
              <a:buNone/>
            </a:pPr>
            <a:r>
              <a:rPr lang="en-GB" dirty="0"/>
              <a:t> Julian (+33749685394) and Alain (+352…)</a:t>
            </a:r>
          </a:p>
        </p:txBody>
      </p:sp>
    </p:spTree>
    <p:extLst>
      <p:ext uri="{BB962C8B-B14F-4D97-AF65-F5344CB8AC3E}">
        <p14:creationId xmlns:p14="http://schemas.microsoft.com/office/powerpoint/2010/main" val="1013108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Andrena cineraria – Summary</a:t>
            </a:r>
            <a:endParaRPr lang="de-LU" dirty="0"/>
          </a:p>
        </p:txBody>
      </p:sp>
      <p:sp>
        <p:nvSpPr>
          <p:cNvPr id="3" name="Content Placeholder 2"/>
          <p:cNvSpPr>
            <a:spLocks noGrp="1"/>
          </p:cNvSpPr>
          <p:nvPr>
            <p:ph idx="1"/>
          </p:nvPr>
        </p:nvSpPr>
        <p:spPr>
          <a:xfrm>
            <a:off x="838200" y="1168399"/>
            <a:ext cx="10770704" cy="4876117"/>
          </a:xfrm>
        </p:spPr>
        <p:txBody>
          <a:bodyPr/>
          <a:lstStyle/>
          <a:p>
            <a:pPr marL="0" indent="0">
              <a:buNone/>
            </a:pPr>
            <a:r>
              <a:rPr lang="en-US" dirty="0"/>
              <a:t>Males VS Females:</a:t>
            </a:r>
          </a:p>
          <a:p>
            <a:pPr lvl="1"/>
            <a:r>
              <a:rPr lang="en-US" dirty="0"/>
              <a:t>Females have broad dorsal stripes of dense white/grey hair at the anterior and posterior parts of the thorax and black hair in between. Legs are thick and black. Shorter antennae, barely longer that head width.</a:t>
            </a:r>
          </a:p>
          <a:p>
            <a:pPr lvl="1"/>
            <a:endParaRPr lang="en-US" dirty="0"/>
          </a:p>
          <a:p>
            <a:pPr lvl="1"/>
            <a:r>
              <a:rPr lang="en-US" dirty="0"/>
              <a:t> Males have denser white hairs on the side of the thorax but uniformly and more sparsely distributed white hairs on the dorsal part. Males are smaller and slimmer. Legs are thin and may some white hairs. Longer antennae, substantially larger that head width.</a:t>
            </a:r>
          </a:p>
          <a:p>
            <a:pPr marL="457200" lvl="1" indent="0">
              <a:buNone/>
            </a:pPr>
            <a:endParaRPr lang="en-US" dirty="0"/>
          </a:p>
          <a:p>
            <a:pPr marL="0" indent="0">
              <a:buNone/>
            </a:pPr>
            <a:r>
              <a:rPr lang="en-US" dirty="0"/>
              <a:t>cineraria vs </a:t>
            </a:r>
            <a:r>
              <a:rPr lang="en-US" dirty="0" err="1"/>
              <a:t>vaga</a:t>
            </a:r>
            <a:r>
              <a:rPr lang="en-US" dirty="0"/>
              <a:t>:</a:t>
            </a:r>
          </a:p>
          <a:p>
            <a:pPr lvl="1"/>
            <a:r>
              <a:rPr lang="en-US" dirty="0"/>
              <a:t>AC females have a shiny black abdomen and AV have patches or white hair.</a:t>
            </a:r>
          </a:p>
        </p:txBody>
      </p:sp>
    </p:spTree>
    <p:extLst>
      <p:ext uri="{BB962C8B-B14F-4D97-AF65-F5344CB8AC3E}">
        <p14:creationId xmlns:p14="http://schemas.microsoft.com/office/powerpoint/2010/main" val="3669640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FA74-285F-43EB-A890-F2FFF1360039}"/>
              </a:ext>
            </a:extLst>
          </p:cNvPr>
          <p:cNvSpPr>
            <a:spLocks noGrp="1"/>
          </p:cNvSpPr>
          <p:nvPr>
            <p:ph type="title"/>
          </p:nvPr>
        </p:nvSpPr>
        <p:spPr>
          <a:xfrm>
            <a:off x="0" y="0"/>
            <a:ext cx="10515600" cy="1325563"/>
          </a:xfrm>
        </p:spPr>
        <p:txBody>
          <a:bodyPr/>
          <a:lstStyle/>
          <a:p>
            <a:r>
              <a:rPr lang="en-GB" dirty="0"/>
              <a:t>Safety on the field</a:t>
            </a:r>
          </a:p>
        </p:txBody>
      </p:sp>
      <p:sp>
        <p:nvSpPr>
          <p:cNvPr id="3" name="Content Placeholder 2">
            <a:extLst>
              <a:ext uri="{FF2B5EF4-FFF2-40B4-BE49-F238E27FC236}">
                <a16:creationId xmlns:a16="http://schemas.microsoft.com/office/drawing/2014/main" id="{96491B5C-DC4D-4448-945C-943C53E55E13}"/>
              </a:ext>
            </a:extLst>
          </p:cNvPr>
          <p:cNvSpPr>
            <a:spLocks noGrp="1"/>
          </p:cNvSpPr>
          <p:nvPr>
            <p:ph idx="1"/>
          </p:nvPr>
        </p:nvSpPr>
        <p:spPr>
          <a:xfrm>
            <a:off x="838200" y="1325563"/>
            <a:ext cx="10515600" cy="5666360"/>
          </a:xfrm>
        </p:spPr>
        <p:txBody>
          <a:bodyPr>
            <a:normAutofit/>
          </a:bodyPr>
          <a:lstStyle/>
          <a:p>
            <a:r>
              <a:rPr lang="en-GB" dirty="0"/>
              <a:t>Be careful about areas infested with oak processionary, avoid them and downwind areas on windy days. Wear pants not shorts if covering forested areas.</a:t>
            </a:r>
          </a:p>
          <a:p>
            <a:endParaRPr lang="en-GB" dirty="0"/>
          </a:p>
          <a:p>
            <a:r>
              <a:rPr lang="en-GB" dirty="0"/>
              <a:t>Some dogs and horses may become quite nervous because of the net, slowly put the net down until they are gone.</a:t>
            </a:r>
          </a:p>
          <a:p>
            <a:endParaRPr lang="en-GB" dirty="0"/>
          </a:p>
          <a:p>
            <a:r>
              <a:rPr lang="en-GB" dirty="0"/>
              <a:t>Absolutely avoid eye-contact with stray dogs.</a:t>
            </a:r>
          </a:p>
        </p:txBody>
      </p:sp>
      <p:pic>
        <p:nvPicPr>
          <p:cNvPr id="1026" name="Picture 2" descr="Oak Processionary Moth - Thaumetopoea Processionea Caterpillars On The Tree  In Summer, Close Up Stock Photo, Picture And Royalty Free Image. Image  91451690.">
            <a:extLst>
              <a:ext uri="{FF2B5EF4-FFF2-40B4-BE49-F238E27FC236}">
                <a16:creationId xmlns:a16="http://schemas.microsoft.com/office/drawing/2014/main" id="{7801344F-3D6C-46F6-BC36-309AE9AA9C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05992" y="3791365"/>
            <a:ext cx="2043004" cy="3066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ak Processionary Moth: Signs to look out for: The Blue Tree Company">
            <a:extLst>
              <a:ext uri="{FF2B5EF4-FFF2-40B4-BE49-F238E27FC236}">
                <a16:creationId xmlns:a16="http://schemas.microsoft.com/office/drawing/2014/main" id="{49027907-EDE0-412E-A152-D39AA2748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996" y="3793494"/>
            <a:ext cx="2043004" cy="3064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170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FA74-285F-43EB-A890-F2FFF1360039}"/>
              </a:ext>
            </a:extLst>
          </p:cNvPr>
          <p:cNvSpPr>
            <a:spLocks noGrp="1"/>
          </p:cNvSpPr>
          <p:nvPr>
            <p:ph type="title"/>
          </p:nvPr>
        </p:nvSpPr>
        <p:spPr>
          <a:xfrm>
            <a:off x="0" y="0"/>
            <a:ext cx="10515600" cy="1325563"/>
          </a:xfrm>
        </p:spPr>
        <p:txBody>
          <a:bodyPr/>
          <a:lstStyle/>
          <a:p>
            <a:r>
              <a:rPr lang="en-GB" dirty="0"/>
              <a:t>Final piece of advice</a:t>
            </a:r>
          </a:p>
        </p:txBody>
      </p:sp>
      <p:sp>
        <p:nvSpPr>
          <p:cNvPr id="3" name="Content Placeholder 2">
            <a:extLst>
              <a:ext uri="{FF2B5EF4-FFF2-40B4-BE49-F238E27FC236}">
                <a16:creationId xmlns:a16="http://schemas.microsoft.com/office/drawing/2014/main" id="{96491B5C-DC4D-4448-945C-943C53E55E13}"/>
              </a:ext>
            </a:extLst>
          </p:cNvPr>
          <p:cNvSpPr>
            <a:spLocks noGrp="1"/>
          </p:cNvSpPr>
          <p:nvPr>
            <p:ph idx="1"/>
          </p:nvPr>
        </p:nvSpPr>
        <p:spPr>
          <a:xfrm>
            <a:off x="838200" y="1191640"/>
            <a:ext cx="10515600" cy="5666360"/>
          </a:xfrm>
        </p:spPr>
        <p:txBody>
          <a:bodyPr>
            <a:normAutofit/>
          </a:bodyPr>
          <a:lstStyle/>
          <a:p>
            <a:r>
              <a:rPr lang="en-GB" dirty="0"/>
              <a:t>Learn a </a:t>
            </a:r>
          </a:p>
        </p:txBody>
      </p:sp>
    </p:spTree>
    <p:extLst>
      <p:ext uri="{BB962C8B-B14F-4D97-AF65-F5344CB8AC3E}">
        <p14:creationId xmlns:p14="http://schemas.microsoft.com/office/powerpoint/2010/main" val="1436235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Andrena cineraria - Quiz</a:t>
            </a:r>
            <a:endParaRPr lang="de-LU"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767" y="1116813"/>
            <a:ext cx="8252956" cy="5741187"/>
          </a:xfrm>
          <a:prstGeom prst="rect">
            <a:avLst/>
          </a:prstGeom>
        </p:spPr>
      </p:pic>
    </p:spTree>
    <p:extLst>
      <p:ext uri="{BB962C8B-B14F-4D97-AF65-F5344CB8AC3E}">
        <p14:creationId xmlns:p14="http://schemas.microsoft.com/office/powerpoint/2010/main" val="2116113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Andrena cineraria - Quiz</a:t>
            </a:r>
            <a:endParaRPr lang="de-LU"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1383" y="1046093"/>
            <a:ext cx="7749209" cy="5811907"/>
          </a:xfrm>
          <a:prstGeom prst="rect">
            <a:avLst/>
          </a:prstGeom>
        </p:spPr>
      </p:pic>
    </p:spTree>
    <p:extLst>
      <p:ext uri="{BB962C8B-B14F-4D97-AF65-F5344CB8AC3E}">
        <p14:creationId xmlns:p14="http://schemas.microsoft.com/office/powerpoint/2010/main" val="2795021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Andrena cineraria - Quiz</a:t>
            </a:r>
            <a:endParaRPr lang="de-LU"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12174" b="9565"/>
          <a:stretch/>
        </p:blipFill>
        <p:spPr>
          <a:xfrm>
            <a:off x="1952878" y="1490865"/>
            <a:ext cx="8286244" cy="5367131"/>
          </a:xfrm>
          <a:prstGeom prst="rect">
            <a:avLst/>
          </a:prstGeom>
        </p:spPr>
      </p:pic>
    </p:spTree>
    <p:extLst>
      <p:ext uri="{BB962C8B-B14F-4D97-AF65-F5344CB8AC3E}">
        <p14:creationId xmlns:p14="http://schemas.microsoft.com/office/powerpoint/2010/main" val="1949078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Andrena cineraria - Quiz</a:t>
            </a:r>
            <a:endParaRPr lang="de-LU"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8406" b="14492"/>
          <a:stretch/>
        </p:blipFill>
        <p:spPr>
          <a:xfrm>
            <a:off x="2177143" y="1560446"/>
            <a:ext cx="7837714" cy="5287617"/>
          </a:xfrm>
          <a:prstGeom prst="rect">
            <a:avLst/>
          </a:prstGeom>
        </p:spPr>
      </p:pic>
    </p:spTree>
    <p:extLst>
      <p:ext uri="{BB962C8B-B14F-4D97-AF65-F5344CB8AC3E}">
        <p14:creationId xmlns:p14="http://schemas.microsoft.com/office/powerpoint/2010/main" val="4246998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Andrena cineraria - Quiz</a:t>
            </a:r>
            <a:endParaRPr lang="de-LU"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293187" y="3714042"/>
            <a:ext cx="2862882" cy="344925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4608" y="932139"/>
            <a:ext cx="3780183" cy="307509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4791" y="507875"/>
            <a:ext cx="4727209" cy="6377348"/>
          </a:xfrm>
          <a:prstGeom prst="rect">
            <a:avLst/>
          </a:prstGeom>
        </p:spPr>
      </p:pic>
    </p:spTree>
    <p:extLst>
      <p:ext uri="{BB962C8B-B14F-4D97-AF65-F5344CB8AC3E}">
        <p14:creationId xmlns:p14="http://schemas.microsoft.com/office/powerpoint/2010/main" val="2792436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Andrena cineraria - Quiz</a:t>
            </a:r>
            <a:endParaRPr lang="de-LU" dirty="0"/>
          </a:p>
        </p:txBody>
      </p:sp>
      <p:pic>
        <p:nvPicPr>
          <p:cNvPr id="6" name="Picture 5" descr="A close up of a bee&#10;&#10;Description automatically generated with low confidence">
            <a:extLst>
              <a:ext uri="{FF2B5EF4-FFF2-40B4-BE49-F238E27FC236}">
                <a16:creationId xmlns:a16="http://schemas.microsoft.com/office/drawing/2014/main" id="{69CF86F9-A8AF-49C3-A034-5E9B85C04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3431"/>
            <a:ext cx="6046552" cy="4814568"/>
          </a:xfrm>
          <a:prstGeom prst="rect">
            <a:avLst/>
          </a:prstGeom>
        </p:spPr>
      </p:pic>
      <p:pic>
        <p:nvPicPr>
          <p:cNvPr id="12" name="Picture 11" descr="A bee on the ground&#10;&#10;Description automatically generated">
            <a:extLst>
              <a:ext uri="{FF2B5EF4-FFF2-40B4-BE49-F238E27FC236}">
                <a16:creationId xmlns:a16="http://schemas.microsoft.com/office/drawing/2014/main" id="{05176B34-EE6E-49A5-AC05-623FC71DB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6552" y="2190113"/>
            <a:ext cx="6141956" cy="4667887"/>
          </a:xfrm>
          <a:prstGeom prst="rect">
            <a:avLst/>
          </a:prstGeom>
        </p:spPr>
      </p:pic>
    </p:spTree>
    <p:extLst>
      <p:ext uri="{BB962C8B-B14F-4D97-AF65-F5344CB8AC3E}">
        <p14:creationId xmlns:p14="http://schemas.microsoft.com/office/powerpoint/2010/main" val="1494803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523301"/>
            <a:ext cx="10515600" cy="1325563"/>
          </a:xfrm>
        </p:spPr>
        <p:txBody>
          <a:bodyPr/>
          <a:lstStyle/>
          <a:p>
            <a:r>
              <a:rPr lang="en-US" dirty="0"/>
              <a:t>Andrena - Where to find them?</a:t>
            </a:r>
            <a:endParaRPr lang="de-LU"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89" y="-1811"/>
            <a:ext cx="7536671" cy="502444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982" y="-1"/>
            <a:ext cx="4678018" cy="349937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3982" y="3349487"/>
            <a:ext cx="4678018" cy="3508513"/>
          </a:xfrm>
          <a:prstGeom prst="rect">
            <a:avLst/>
          </a:prstGeom>
        </p:spPr>
      </p:pic>
    </p:spTree>
    <p:extLst>
      <p:ext uri="{BB962C8B-B14F-4D97-AF65-F5344CB8AC3E}">
        <p14:creationId xmlns:p14="http://schemas.microsoft.com/office/powerpoint/2010/main" val="16891120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573</TotalTime>
  <Words>647</Words>
  <Application>Microsoft Office PowerPoint</Application>
  <PresentationFormat>Widescreen</PresentationFormat>
  <Paragraphs>79</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FIELD PREP 2022</vt:lpstr>
      <vt:lpstr>Andrena cineraria – Summary</vt:lpstr>
      <vt:lpstr>Andrena cineraria - Quiz</vt:lpstr>
      <vt:lpstr>Andrena cineraria - Quiz</vt:lpstr>
      <vt:lpstr>Andrena cineraria - Quiz</vt:lpstr>
      <vt:lpstr>Andrena cineraria - Quiz</vt:lpstr>
      <vt:lpstr>Andrena cineraria - Quiz</vt:lpstr>
      <vt:lpstr>Andrena cineraria - Quiz</vt:lpstr>
      <vt:lpstr>Andrena - Where to find them?</vt:lpstr>
      <vt:lpstr>Osmia – Summary</vt:lpstr>
      <vt:lpstr>Osmia – Summary</vt:lpstr>
      <vt:lpstr>Osmia - Quiz</vt:lpstr>
      <vt:lpstr>Osmia - Quiz</vt:lpstr>
      <vt:lpstr>Osmia - Quiz</vt:lpstr>
      <vt:lpstr>Osmia – Where to find them?</vt:lpstr>
      <vt:lpstr>Bombylius major</vt:lpstr>
      <vt:lpstr>Bombylius major – Potential confusion</vt:lpstr>
      <vt:lpstr>Bombylius major – Where to find them</vt:lpstr>
      <vt:lpstr>Safety on the field</vt:lpstr>
      <vt:lpstr>Safety on the field</vt:lpstr>
      <vt:lpstr>Final piece of advice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FIELD PREP 2022</dc:title>
  <dc:creator>WITTISCHE Julian</dc:creator>
  <cp:lastModifiedBy>Julian Wittische</cp:lastModifiedBy>
  <cp:revision>32</cp:revision>
  <dcterms:created xsi:type="dcterms:W3CDTF">2022-03-23T14:53:22Z</dcterms:created>
  <dcterms:modified xsi:type="dcterms:W3CDTF">2022-03-24T21:49:39Z</dcterms:modified>
</cp:coreProperties>
</file>